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62" r:id="rId5"/>
  </p:sldMasterIdLst>
  <p:notesMasterIdLst>
    <p:notesMasterId r:id="rId35"/>
  </p:notesMasterIdLst>
  <p:handoutMasterIdLst>
    <p:handoutMasterId r:id="rId36"/>
  </p:handoutMasterIdLst>
  <p:sldIdLst>
    <p:sldId id="1352" r:id="rId6"/>
    <p:sldId id="298" r:id="rId7"/>
    <p:sldId id="299" r:id="rId8"/>
    <p:sldId id="300" r:id="rId9"/>
    <p:sldId id="312" r:id="rId10"/>
    <p:sldId id="301" r:id="rId11"/>
    <p:sldId id="1326" r:id="rId12"/>
    <p:sldId id="302" r:id="rId13"/>
    <p:sldId id="303" r:id="rId14"/>
    <p:sldId id="305" r:id="rId15"/>
    <p:sldId id="313" r:id="rId16"/>
    <p:sldId id="304" r:id="rId17"/>
    <p:sldId id="306" r:id="rId18"/>
    <p:sldId id="307" r:id="rId19"/>
    <p:sldId id="308" r:id="rId20"/>
    <p:sldId id="309" r:id="rId21"/>
    <p:sldId id="1322" r:id="rId22"/>
    <p:sldId id="310" r:id="rId23"/>
    <p:sldId id="1353" r:id="rId24"/>
    <p:sldId id="1224" r:id="rId25"/>
    <p:sldId id="1325" r:id="rId26"/>
    <p:sldId id="1354" r:id="rId27"/>
    <p:sldId id="1024" r:id="rId28"/>
    <p:sldId id="673" r:id="rId29"/>
    <p:sldId id="677" r:id="rId30"/>
    <p:sldId id="256" r:id="rId31"/>
    <p:sldId id="257" r:id="rId32"/>
    <p:sldId id="259" r:id="rId33"/>
    <p:sldId id="260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367C2-1574-499D-B227-040687F36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(48)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B9FEAE-0677-49D4-962B-9F0585D46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1/31/2021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96895-615D-46C1-96B9-76FBA652B1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C81CE-5B4A-4646-B3A4-BDD9AAD0CB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EC6FF0-8B3A-49B1-8D32-B369BB4A63AD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1688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(48)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1/31/2021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66570-1D83-4A03-BB40-F84C5AFAA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742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9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1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1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7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8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1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4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42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1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2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19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70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6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7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15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4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95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1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63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9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9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4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0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94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7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64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52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9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07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1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96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3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56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8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76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94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31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598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7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4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0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0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F56F-C7BE-4E06-9084-705175B311B4}" type="datetimeFigureOut">
              <a:rPr lang="en-US" smtClean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3EC8-9C9C-4108-9C41-1E6CEC3B99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4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1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FB54-D63F-4B9B-B5B9-E8CC6438E4B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8099-2134-4C10-A7C9-C0F11DB1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Friday, February 5, 2021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05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282FA3C6-7C60-430F-B028-42B5104B86BE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0185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January 31,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2151731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the earth helped the woman, and the earth opened her mouth and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swallowed up the river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which the dragon cast out of his mouth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0E5B5-F059-442B-A5AD-D14B96149CE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94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72 dpi JPEG\19e Dragon Spewing 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6C46F1-645A-4A5A-936E-86A199972CE7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53742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Dragon’s Attempt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4" y="1449368"/>
            <a:ext cx="8832916" cy="526297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latin typeface="Arial Narrow" panose="020B0606020202030204" pitchFamily="34" charset="0"/>
              </a:rPr>
              <a:t>Though Satan ejected from his mouth a stream of water, as a </a:t>
            </a:r>
            <a:r>
              <a:rPr lang="en-US" sz="3600" b="1" dirty="0">
                <a:latin typeface="Arial Narrow" panose="020B0606020202030204" pitchFamily="34" charset="0"/>
              </a:rPr>
              <a:t>flood to destroy her</a:t>
            </a:r>
            <a:r>
              <a:rPr lang="en-US" sz="3600" dirty="0">
                <a:latin typeface="Arial Narrow" panose="020B0606020202030204" pitchFamily="34" charset="0"/>
              </a:rPr>
              <a:t>, the earth swallowed up the current and rescued the woman!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At one time, God used water to destroy evil. </a:t>
            </a:r>
            <a:r>
              <a:rPr lang="en-US" sz="2400" b="1" dirty="0">
                <a:latin typeface="Arial Narrow" panose="020B0606020202030204" pitchFamily="34" charset="0"/>
              </a:rPr>
              <a:t>(1 Peter 3:20-21)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In the Old Testament, a flood signified tribulation from ungodly men who were overwhelming God’s people </a:t>
            </a:r>
            <a:r>
              <a:rPr lang="en-US" sz="2400" b="1" dirty="0">
                <a:latin typeface="Arial Narrow" panose="020B0606020202030204" pitchFamily="34" charset="0"/>
              </a:rPr>
              <a:t>(Isaiah 8:5-8; Psalms 18:4)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God is able to dry up rivers so that He might protect His faithful</a:t>
            </a:r>
            <a:br>
              <a:rPr lang="en-US" sz="2400" dirty="0">
                <a:latin typeface="Arial Narrow" panose="020B0606020202030204" pitchFamily="34" charset="0"/>
              </a:rPr>
            </a:br>
            <a:r>
              <a:rPr lang="en-US" sz="2400" b="1" dirty="0">
                <a:latin typeface="Arial Narrow" panose="020B0606020202030204" pitchFamily="34" charset="0"/>
              </a:rPr>
              <a:t>(Isaiah 42:15; 43:2; Psalm 144:7).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 Narrow" panose="020B0606020202030204" pitchFamily="34" charset="0"/>
              </a:rPr>
              <a:t>The flood sent forth by the serpent points to his effort to drown the church in a torrent of Roman persecution. Satan’s </a:t>
            </a:r>
            <a:r>
              <a:rPr lang="en-US" sz="2400" i="1" dirty="0">
                <a:latin typeface="Arial Narrow" panose="020B0606020202030204" pitchFamily="34" charset="0"/>
              </a:rPr>
              <a:t>“flood”</a:t>
            </a:r>
            <a:r>
              <a:rPr lang="en-US" sz="2400" dirty="0">
                <a:latin typeface="Arial Narrow" panose="020B0606020202030204" pitchFamily="34" charset="0"/>
              </a:rPr>
              <a:t> is the use of ungodly men and methods. </a:t>
            </a:r>
            <a:r>
              <a:rPr lang="en-US" sz="2400" b="1" dirty="0">
                <a:latin typeface="Arial Narrow" panose="020B0606020202030204" pitchFamily="34" charset="0"/>
              </a:rPr>
              <a:t>(Psalm 124:4, 58; 57:19-20; Ephesians 4:14)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6BCA8-B6E3-42B6-B5FE-42248883DF0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278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Attempt Thwarted by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78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God caused the </a:t>
            </a:r>
            <a:r>
              <a:rPr lang="en-US" b="1" dirty="0">
                <a:latin typeface="Arial Narrow" panose="020B0606020202030204" pitchFamily="34" charset="0"/>
              </a:rPr>
              <a:t>earth to help </a:t>
            </a:r>
            <a:r>
              <a:rPr lang="en-US" dirty="0">
                <a:latin typeface="Arial Narrow" panose="020B0606020202030204" pitchFamily="34" charset="0"/>
              </a:rPr>
              <a:t>the woman.</a:t>
            </a:r>
          </a:p>
          <a:p>
            <a:r>
              <a:rPr lang="en-US" dirty="0">
                <a:latin typeface="Arial Narrow" panose="020B0606020202030204" pitchFamily="34" charset="0"/>
              </a:rPr>
              <a:t>The </a:t>
            </a:r>
            <a:r>
              <a:rPr lang="en-US" b="1" dirty="0">
                <a:latin typeface="Arial Narrow" panose="020B0606020202030204" pitchFamily="34" charset="0"/>
              </a:rPr>
              <a:t>world absorbs/drinks </a:t>
            </a:r>
            <a:r>
              <a:rPr lang="en-US" dirty="0">
                <a:latin typeface="Arial Narrow" panose="020B0606020202030204" pitchFamily="34" charset="0"/>
              </a:rPr>
              <a:t>up the flood sent by Satan. Mankind falls for and follows after Satan’s lies.</a:t>
            </a:r>
          </a:p>
          <a:p>
            <a:r>
              <a:rPr lang="en-US" dirty="0">
                <a:latin typeface="Arial Narrow" panose="020B0606020202030204" pitchFamily="34" charset="0"/>
              </a:rPr>
              <a:t>The earth came to the woman’s rescue by </a:t>
            </a:r>
            <a:r>
              <a:rPr lang="en-US" b="1" dirty="0">
                <a:latin typeface="Arial Narrow" panose="020B0606020202030204" pitchFamily="34" charset="0"/>
              </a:rPr>
              <a:t>distracting Rome’s attention </a:t>
            </a:r>
            <a:r>
              <a:rPr lang="en-US" dirty="0">
                <a:latin typeface="Arial Narrow" panose="020B0606020202030204" pitchFamily="34" charset="0"/>
              </a:rPr>
              <a:t>– political uprisings, local wars, and other conflicts.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Divine providence </a:t>
            </a:r>
            <a:r>
              <a:rPr lang="en-US" dirty="0">
                <a:latin typeface="Arial Narrow" panose="020B0606020202030204" pitchFamily="34" charset="0"/>
              </a:rPr>
              <a:t>protected and sustained the woman and her offspring!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43C27-4BFC-46D3-B573-A8BFB08697D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57740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12:17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8530" y="1905784"/>
            <a:ext cx="609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the dragon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waxed wroth with the woman, and went away to make war with the </a:t>
            </a:r>
            <a:r>
              <a:rPr lang="en-US" sz="3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rest of her seed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that keep the commandments of God, and hold the testimony of Jesus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57D46-ECA8-4C82-AD5C-26593A5455D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8348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5715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Rest of Her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5827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Revelation 12:17</a:t>
            </a:r>
            <a:r>
              <a:rPr lang="en-US" dirty="0">
                <a:latin typeface="Arial Narrow" panose="020B0606020202030204" pitchFamily="34" charset="0"/>
              </a:rPr>
              <a:t> – “</a:t>
            </a:r>
            <a:r>
              <a:rPr lang="en-US" b="1" dirty="0">
                <a:latin typeface="Arial Narrow" panose="020B0606020202030204" pitchFamily="34" charset="0"/>
              </a:rPr>
              <a:t>the remnant of her seed</a:t>
            </a:r>
            <a:r>
              <a:rPr lang="en-US" dirty="0">
                <a:latin typeface="Arial Narrow" panose="020B0606020202030204" pitchFamily="34" charset="0"/>
              </a:rPr>
              <a:t>,”</a:t>
            </a:r>
            <a:r>
              <a:rPr lang="en-US" b="1" dirty="0">
                <a:latin typeface="Arial Narrow" panose="020B0606020202030204" pitchFamily="34" charset="0"/>
              </a:rPr>
              <a:t> KJV</a:t>
            </a:r>
          </a:p>
          <a:p>
            <a:r>
              <a:rPr lang="en-US" dirty="0">
                <a:latin typeface="Arial Narrow" panose="020B0606020202030204" pitchFamily="34" charset="0"/>
              </a:rPr>
              <a:t>Following the persecution depicted in Revelation, the woman now represents the </a:t>
            </a:r>
            <a:r>
              <a:rPr lang="en-US" b="1" dirty="0">
                <a:latin typeface="Arial Narrow" panose="020B0606020202030204" pitchFamily="34" charset="0"/>
              </a:rPr>
              <a:t>faithful children of God </a:t>
            </a:r>
            <a:r>
              <a:rPr lang="en-US" dirty="0">
                <a:latin typeface="Arial Narrow" panose="020B0606020202030204" pitchFamily="34" charset="0"/>
              </a:rPr>
              <a:t>in the church.</a:t>
            </a:r>
          </a:p>
          <a:p>
            <a:r>
              <a:rPr lang="en-US" dirty="0">
                <a:latin typeface="Arial Narrow" panose="020B0606020202030204" pitchFamily="34" charset="0"/>
              </a:rPr>
              <a:t>Satan will </a:t>
            </a:r>
            <a:r>
              <a:rPr lang="en-US" b="1" dirty="0">
                <a:latin typeface="Arial Narrow" panose="020B0606020202030204" pitchFamily="34" charset="0"/>
              </a:rPr>
              <a:t>attack</a:t>
            </a:r>
            <a:r>
              <a:rPr lang="en-US" dirty="0">
                <a:latin typeface="Arial Narrow" panose="020B0606020202030204" pitchFamily="34" charset="0"/>
              </a:rPr>
              <a:t> her children because God loves them.</a:t>
            </a:r>
          </a:p>
          <a:p>
            <a:r>
              <a:rPr lang="en-US" dirty="0">
                <a:latin typeface="Arial Narrow" panose="020B0606020202030204" pitchFamily="34" charset="0"/>
              </a:rPr>
              <a:t>He attacks them</a:t>
            </a:r>
            <a:r>
              <a:rPr lang="en-US" b="1" dirty="0">
                <a:latin typeface="Arial Narrow" panose="020B0606020202030204" pitchFamily="34" charset="0"/>
              </a:rPr>
              <a:t> one by one</a:t>
            </a:r>
            <a:r>
              <a:rPr lang="en-US" dirty="0">
                <a:latin typeface="Arial Narrow" panose="020B0606020202030204" pitchFamily="34" charset="0"/>
              </a:rPr>
              <a:t>, but to no avail.</a:t>
            </a:r>
          </a:p>
          <a:p>
            <a:r>
              <a:rPr lang="en-US" dirty="0">
                <a:latin typeface="Arial Narrow" panose="020B0606020202030204" pitchFamily="34" charset="0"/>
              </a:rPr>
              <a:t>God’s armor protects them – </a:t>
            </a:r>
            <a:r>
              <a:rPr lang="en-US" b="1" dirty="0">
                <a:latin typeface="Arial Narrow" panose="020B0606020202030204" pitchFamily="34" charset="0"/>
              </a:rPr>
              <a:t>Ephesians 6:10-18.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202E9F-6DF1-49C2-B4E4-67777E94308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595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40725"/>
            <a:ext cx="8496300" cy="5201424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 Narrow" panose="020B0606020202030204" pitchFamily="34" charset="0"/>
              </a:rPr>
              <a:t>Key to this chapter – </a:t>
            </a:r>
            <a:r>
              <a:rPr lang="en-US" b="1" dirty="0">
                <a:latin typeface="Arial Narrow" panose="020B0606020202030204" pitchFamily="34" charset="0"/>
              </a:rPr>
              <a:t>Genesis 3:15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Word to remember – </a:t>
            </a:r>
            <a:r>
              <a:rPr lang="en-US" sz="4000" dirty="0">
                <a:latin typeface="Arial Narrow" panose="020B0606020202030204" pitchFamily="34" charset="0"/>
              </a:rPr>
              <a:t>“</a:t>
            </a:r>
            <a:r>
              <a:rPr lang="en-US" sz="4000" b="1" dirty="0">
                <a:latin typeface="Arial Narrow" panose="020B0606020202030204" pitchFamily="34" charset="0"/>
              </a:rPr>
              <a:t>victory</a:t>
            </a:r>
            <a:r>
              <a:rPr lang="en-US" sz="4000" dirty="0">
                <a:latin typeface="Arial Narrow" panose="020B0606020202030204" pitchFamily="34" charset="0"/>
              </a:rPr>
              <a:t>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Satan </a:t>
            </a:r>
            <a:r>
              <a:rPr lang="en-US" b="1" dirty="0">
                <a:latin typeface="Arial Narrow" panose="020B0606020202030204" pitchFamily="34" charset="0"/>
              </a:rPr>
              <a:t>defeated </a:t>
            </a:r>
            <a:r>
              <a:rPr lang="en-US" dirty="0">
                <a:latin typeface="Arial Narrow" panose="020B0606020202030204" pitchFamily="34" charset="0"/>
              </a:rPr>
              <a:t>in heaven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</a:rPr>
              <a:t>Satan </a:t>
            </a:r>
            <a:r>
              <a:rPr lang="en-US" b="1" dirty="0">
                <a:latin typeface="Arial Narrow" panose="020B0606020202030204" pitchFamily="34" charset="0"/>
              </a:rPr>
              <a:t>limited to final defeat </a:t>
            </a:r>
            <a:r>
              <a:rPr lang="en-US" dirty="0">
                <a:latin typeface="Arial Narrow" panose="020B0606020202030204" pitchFamily="34" charset="0"/>
              </a:rPr>
              <a:t>on earth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Verses 1-6:</a:t>
            </a:r>
            <a:r>
              <a:rPr lang="en-US" dirty="0">
                <a:latin typeface="Arial Narrow" panose="020B0606020202030204" pitchFamily="34" charset="0"/>
              </a:rPr>
              <a:t> struggle between the seed </a:t>
            </a:r>
            <a:r>
              <a:rPr lang="en-US" i="1" dirty="0">
                <a:latin typeface="Arial Narrow" panose="020B0606020202030204" pitchFamily="34" charset="0"/>
              </a:rPr>
              <a:t>(woman and dragon) </a:t>
            </a:r>
            <a:r>
              <a:rPr lang="en-US" dirty="0">
                <a:latin typeface="Arial Narrow" panose="020B0606020202030204" pitchFamily="34" charset="0"/>
              </a:rPr>
              <a:t>God’s people protected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Verses 7-12: </a:t>
            </a:r>
            <a:r>
              <a:rPr lang="en-US" dirty="0">
                <a:latin typeface="Arial Narrow" panose="020B0606020202030204" pitchFamily="34" charset="0"/>
              </a:rPr>
              <a:t>Christ’s birth, atonement, and ascension and its effects. Satan cannot destroy the woman or her offspring!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Verses 13-17:</a:t>
            </a:r>
            <a:r>
              <a:rPr lang="en-US" dirty="0">
                <a:latin typeface="Arial Narrow" panose="020B0606020202030204" pitchFamily="34" charset="0"/>
              </a:rPr>
              <a:t> persecution of the woman – God’s divine protection!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40017-91EA-4927-BDB5-B65EB681A2A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04507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978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Those who trust the Lamb will be victorious, although many will forfeit their physical lives. 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Matthew 16:25</a:t>
            </a:r>
          </a:p>
          <a:p>
            <a:r>
              <a:rPr lang="en-US" dirty="0">
                <a:latin typeface="Arial Narrow" panose="020B0606020202030204" pitchFamily="34" charset="0"/>
              </a:rPr>
              <a:t>The faithful are those who look </a:t>
            </a:r>
            <a:r>
              <a:rPr lang="en-US" i="1" dirty="0">
                <a:latin typeface="Arial Narrow" panose="020B0606020202030204" pitchFamily="34" charset="0"/>
              </a:rPr>
              <a:t>“not at the things which are seen, but at the things which are not seen.”</a:t>
            </a:r>
            <a:r>
              <a:rPr lang="en-US" dirty="0">
                <a:latin typeface="Arial Narrow" panose="020B0606020202030204" pitchFamily="34" charset="0"/>
              </a:rPr>
              <a:t> 2 Corinthians 4:18; cf. Colossians 3:1-3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The Christ has been lifted up. The Accuser has been cast down. The victory belongs to God!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40017-91EA-4927-BDB5-B65EB681A2A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81167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17 Woman and the Dra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76BB818-BFF5-48D4-8641-78C0EA31508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98869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999" y="1905000"/>
            <a:ext cx="3958008" cy="1089529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Chapter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January 31,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0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12:13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2161158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when the dragon saw that he was cast down to the earth,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he persecuted the woman that brought forth the man (child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320B4-5253-4DE2-A461-15C5FDFC176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584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37605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609600" y="1524000"/>
            <a:ext cx="3200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 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5181600" y="1524000"/>
            <a:ext cx="3200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Forces at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Spiritual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Realm</a:t>
            </a:r>
          </a:p>
        </p:txBody>
      </p:sp>
      <p:grpSp>
        <p:nvGrpSpPr>
          <p:cNvPr id="185352" name="Group 8"/>
          <p:cNvGrpSpPr>
            <a:grpSpLocks/>
          </p:cNvGrpSpPr>
          <p:nvPr/>
        </p:nvGrpSpPr>
        <p:grpSpPr bwMode="auto">
          <a:xfrm>
            <a:off x="609600" y="457200"/>
            <a:ext cx="7772400" cy="2133600"/>
            <a:chOff x="384" y="288"/>
            <a:chExt cx="4896" cy="1344"/>
          </a:xfrm>
          <a:solidFill>
            <a:schemeClr val="bg1"/>
          </a:solidFill>
        </p:grpSpPr>
        <p:sp>
          <p:nvSpPr>
            <p:cNvPr id="185350" name="AutoShape 6"/>
            <p:cNvSpPr>
              <a:spLocks noChangeArrowheads="1"/>
            </p:cNvSpPr>
            <p:nvPr/>
          </p:nvSpPr>
          <p:spPr bwMode="auto">
            <a:xfrm rot="5400000">
              <a:off x="2328" y="168"/>
              <a:ext cx="768" cy="2160"/>
            </a:xfrm>
            <a:prstGeom prst="curvedRightArrow">
              <a:avLst>
                <a:gd name="adj1" fmla="val 56250"/>
                <a:gd name="adj2" fmla="val 112500"/>
                <a:gd name="adj3" fmla="val 3333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384" y="288"/>
              <a:ext cx="4896" cy="36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Causes / Drives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DF914-2540-49D6-8302-194BA42C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0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762000" y="990600"/>
            <a:ext cx="33528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vantage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 / Earth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5029200" y="990600"/>
            <a:ext cx="3352800" cy="449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12-22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vantage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/ Heaven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D8CF3-E7F1-4887-803B-3443B50C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38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866900"/>
            <a:ext cx="7620484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 And The Dragon In Conflict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(12-22)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(Deeper Spiritual Meaning)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Bowls of Wrath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(15-16)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Fall of Babylon the Harlot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(17-18)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Victory of God’s people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(19-21)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E.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Warnings about the Book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9E1A8-556C-416F-9A72-1040CA6A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730791" y="888712"/>
            <a:ext cx="368241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 Beasts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09600" y="2209800"/>
            <a:ext cx="7924800" cy="17145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Beast of the Sea (verses 1-10)</a:t>
            </a:r>
            <a:b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Beast of the Earth (verses 11-18)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09FF9-817B-4E15-BB66-18A32E12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3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2478375" y="781734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685800" y="2057400"/>
            <a:ext cx="7924800" cy="21852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Rome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(which is an ally of Satan)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fail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E9CAC-5F85-4803-B3D9-6CA49156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9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 of Revelation:</a:t>
            </a:r>
            <a:b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8153400" cy="1107996"/>
          </a:xfr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Battle: Forces of the Conflict</a:t>
            </a:r>
          </a:p>
          <a:p>
            <a:r>
              <a: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Satan’s Agents – The Two Beasts</a:t>
            </a:r>
          </a:p>
        </p:txBody>
      </p:sp>
      <p:pic>
        <p:nvPicPr>
          <p:cNvPr id="1026" name="Picture 2" descr="D:\72 dpi JPEG\20 Three beasts and 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84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99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5503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13:1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1170" y="1876719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he stood upon the sand of the sea. And I saw a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beast coming up out of the sea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having ten horns, and seven heads, and on his horns ten diadems, and upon his heads names of blasphemy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612245-3394-4D98-9133-8BB15447CDE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321724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Satan and His Evil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41" y="1515357"/>
            <a:ext cx="8507691" cy="5029069"/>
          </a:xfr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 out of the sea – </a:t>
            </a:r>
            <a:r>
              <a:rPr lang="en-US" b="1" dirty="0">
                <a:latin typeface="Arial Narrow" panose="020B0606020202030204" pitchFamily="34" charset="0"/>
              </a:rPr>
              <a:t>political power from the mass of humanity.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“Sea” – cf. Revelation 8:8; 10:2, 8; 12:12; 13:1; 20:13; 21:1</a:t>
            </a:r>
          </a:p>
          <a:p>
            <a:r>
              <a:rPr lang="en-US" dirty="0">
                <a:latin typeface="Arial Narrow" panose="020B0606020202030204" pitchFamily="34" charset="0"/>
              </a:rPr>
              <a:t>Its origin and </a:t>
            </a:r>
            <a:r>
              <a:rPr lang="en-US" b="1" dirty="0">
                <a:latin typeface="Arial Narrow" panose="020B0606020202030204" pitchFamily="34" charset="0"/>
              </a:rPr>
              <a:t>appearance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indescribable horror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He stood on the sand</a:t>
            </a:r>
            <a:r>
              <a:rPr lang="en-US" dirty="0">
                <a:latin typeface="Arial Narrow" panose="020B0606020202030204" pitchFamily="34" charset="0"/>
              </a:rPr>
              <a:t>,” dragon awaiting his henchmen (cf. Translations: </a:t>
            </a:r>
            <a:r>
              <a:rPr lang="en-US" i="1" dirty="0">
                <a:latin typeface="Arial Narrow" panose="020B0606020202030204" pitchFamily="34" charset="0"/>
              </a:rPr>
              <a:t>“He stood …” “I stood …”</a:t>
            </a:r>
            <a:r>
              <a:rPr lang="en-US" dirty="0">
                <a:latin typeface="Arial Narrow" panose="020B0606020202030204" pitchFamily="34" charset="0"/>
              </a:rPr>
              <a:t> 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Coming up out of the sea</a:t>
            </a:r>
            <a:r>
              <a:rPr lang="en-US" dirty="0">
                <a:latin typeface="Arial Narrow" panose="020B0606020202030204" pitchFamily="34" charset="0"/>
              </a:rPr>
              <a:t>,” the sea of humanity </a:t>
            </a:r>
            <a:r>
              <a:rPr lang="en-US" b="1" dirty="0">
                <a:latin typeface="Arial Narrow" panose="020B0606020202030204" pitchFamily="34" charset="0"/>
              </a:rPr>
              <a:t>(Isaiah 17:12) </a:t>
            </a:r>
            <a:r>
              <a:rPr lang="en-US" dirty="0">
                <a:latin typeface="Arial Narrow" panose="020B0606020202030204" pitchFamily="34" charset="0"/>
              </a:rPr>
              <a:t>Note similar characteristics of the dragon (12:3)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Having: </a:t>
            </a:r>
            <a:r>
              <a:rPr lang="en-US" b="1" dirty="0">
                <a:latin typeface="Arial Narrow" panose="020B0606020202030204" pitchFamily="34" charset="0"/>
              </a:rPr>
              <a:t>Ten horns </a:t>
            </a:r>
            <a:r>
              <a:rPr lang="en-US" i="1" dirty="0">
                <a:latin typeface="Arial Narrow" panose="020B0606020202030204" pitchFamily="34" charset="0"/>
              </a:rPr>
              <a:t>(great power);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complete strength, </a:t>
            </a:r>
            <a:r>
              <a:rPr lang="en-US" dirty="0">
                <a:latin typeface="Arial Narrow" panose="020B0606020202030204" pitchFamily="34" charset="0"/>
              </a:rPr>
              <a:t>which was given by Satan!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823BA-0678-4C03-884B-AD1013BD014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1410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3" y="1411660"/>
            <a:ext cx="8460557" cy="5262979"/>
          </a:xfr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Beast</a:t>
            </a:r>
            <a:r>
              <a:rPr lang="en-US" dirty="0">
                <a:latin typeface="Arial Narrow" panose="020B0606020202030204" pitchFamily="34" charset="0"/>
              </a:rPr>
              <a:t> out of the sea – </a:t>
            </a:r>
            <a:r>
              <a:rPr lang="en-US" b="1" dirty="0">
                <a:latin typeface="Arial Narrow" panose="020B0606020202030204" pitchFamily="34" charset="0"/>
              </a:rPr>
              <a:t>political power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Its origin and </a:t>
            </a:r>
            <a:r>
              <a:rPr lang="en-US" b="1" dirty="0">
                <a:latin typeface="Arial Narrow" panose="020B0606020202030204" pitchFamily="34" charset="0"/>
              </a:rPr>
              <a:t>appearance</a:t>
            </a:r>
            <a:r>
              <a:rPr lang="en-US" dirty="0">
                <a:latin typeface="Arial Narrow" panose="020B0606020202030204" pitchFamily="34" charset="0"/>
              </a:rPr>
              <a:t> – </a:t>
            </a:r>
            <a:r>
              <a:rPr lang="en-US" i="1" dirty="0">
                <a:latin typeface="Arial Narrow" panose="020B0606020202030204" pitchFamily="34" charset="0"/>
              </a:rPr>
              <a:t>indescribable horror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Seven heads</a:t>
            </a:r>
            <a:r>
              <a:rPr lang="en-US" dirty="0">
                <a:latin typeface="Arial Narrow" panose="020B0606020202030204" pitchFamily="34" charset="0"/>
              </a:rPr>
              <a:t>,” perfect authority as it was given to him by Satan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Ten diadems</a:t>
            </a:r>
            <a:r>
              <a:rPr lang="en-US" dirty="0">
                <a:latin typeface="Arial Narrow" panose="020B0606020202030204" pitchFamily="34" charset="0"/>
              </a:rPr>
              <a:t>” on his horns. </a:t>
            </a:r>
            <a:r>
              <a:rPr lang="en-US" i="1" dirty="0">
                <a:latin typeface="Arial Narrow" panose="020B0606020202030204" pitchFamily="34" charset="0"/>
              </a:rPr>
              <a:t>(Satan has them on his head –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12:3) </a:t>
            </a:r>
            <a:r>
              <a:rPr lang="en-US" dirty="0">
                <a:latin typeface="Arial Narrow" panose="020B0606020202030204" pitchFamily="34" charset="0"/>
              </a:rPr>
              <a:t>Satan is the true power behind the beast’s royalty.</a:t>
            </a:r>
          </a:p>
          <a:p>
            <a:pPr lvl="2"/>
            <a:r>
              <a:rPr lang="en-US" dirty="0">
                <a:latin typeface="Arial Narrow" panose="020B0606020202030204" pitchFamily="34" charset="0"/>
              </a:rPr>
              <a:t>In either case, the crowns </a:t>
            </a:r>
            <a:r>
              <a:rPr lang="en-US" i="1" dirty="0">
                <a:latin typeface="Arial Narrow" panose="020B0606020202030204" pitchFamily="34" charset="0"/>
              </a:rPr>
              <a:t>(</a:t>
            </a:r>
            <a:r>
              <a:rPr lang="en-US" i="1" dirty="0" err="1">
                <a:latin typeface="Arial Narrow" panose="020B0606020202030204" pitchFamily="34" charset="0"/>
              </a:rPr>
              <a:t>diademata</a:t>
            </a:r>
            <a:r>
              <a:rPr lang="en-US" i="1" dirty="0">
                <a:latin typeface="Arial Narrow" panose="020B0606020202030204" pitchFamily="34" charset="0"/>
              </a:rPr>
              <a:t>) </a:t>
            </a:r>
            <a:r>
              <a:rPr lang="en-US" dirty="0">
                <a:latin typeface="Arial Narrow" panose="020B0606020202030204" pitchFamily="34" charset="0"/>
              </a:rPr>
              <a:t>portray the idea of royalty and great authority. Not the victory crown (</a:t>
            </a:r>
            <a:r>
              <a:rPr lang="en-US" i="1" dirty="0">
                <a:latin typeface="Arial Narrow" panose="020B0606020202030204" pitchFamily="34" charset="0"/>
              </a:rPr>
              <a:t>stéphanos).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b="1" dirty="0">
                <a:latin typeface="Arial Narrow" panose="020B0606020202030204" pitchFamily="34" charset="0"/>
              </a:rPr>
              <a:t>Blasphemous names</a:t>
            </a:r>
            <a:r>
              <a:rPr lang="en-US" dirty="0">
                <a:latin typeface="Arial Narrow" panose="020B0606020202030204" pitchFamily="34" charset="0"/>
              </a:rPr>
              <a:t>” on his heads instead of crowns; to blaspheme God and His saints. (cf. Daniel 7:7-8, 11, 17-27, esp. verse 25).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Satan and His Evil Forces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6BE50B-6BB5-4E70-AC00-EAAB571E351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13</a:t>
            </a:r>
          </a:p>
        </p:txBody>
      </p:sp>
    </p:spTree>
    <p:extLst>
      <p:ext uri="{BB962C8B-B14F-4D97-AF65-F5344CB8AC3E}">
        <p14:creationId xmlns:p14="http://schemas.microsoft.com/office/powerpoint/2010/main" val="6998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The Woman Persecuted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244"/>
            <a:ext cx="8229600" cy="5410712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Satan knows he must fight on earth.</a:t>
            </a:r>
          </a:p>
          <a:p>
            <a:r>
              <a:rPr lang="en-US" dirty="0">
                <a:latin typeface="Arial Narrow" panose="020B0606020202030204" pitchFamily="34" charset="0"/>
              </a:rPr>
              <a:t>This </a:t>
            </a:r>
            <a:r>
              <a:rPr lang="en-US" b="1" dirty="0">
                <a:latin typeface="Arial Narrow" panose="020B0606020202030204" pitchFamily="34" charset="0"/>
              </a:rPr>
              <a:t>antagonism</a:t>
            </a:r>
            <a:r>
              <a:rPr lang="en-US" dirty="0">
                <a:latin typeface="Arial Narrow" panose="020B0606020202030204" pitchFamily="34" charset="0"/>
              </a:rPr>
              <a:t> originated with Satan’s hatred for Christ!</a:t>
            </a:r>
          </a:p>
          <a:p>
            <a:r>
              <a:rPr lang="en-US" dirty="0">
                <a:latin typeface="Arial Narrow" panose="020B0606020202030204" pitchFamily="34" charset="0"/>
              </a:rPr>
              <a:t>He turns his attention to the </a:t>
            </a:r>
            <a:r>
              <a:rPr lang="en-US" b="1" dirty="0">
                <a:latin typeface="Arial Narrow" panose="020B0606020202030204" pitchFamily="34" charset="0"/>
              </a:rPr>
              <a:t>children of his conqueror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Primary application </a:t>
            </a:r>
            <a:r>
              <a:rPr lang="en-US" dirty="0">
                <a:latin typeface="Arial Narrow" panose="020B0606020202030204" pitchFamily="34" charset="0"/>
              </a:rPr>
              <a:t>to Revelation is the Roman persecution, the </a:t>
            </a:r>
            <a:r>
              <a:rPr lang="en-US" b="1" dirty="0">
                <a:latin typeface="Arial Narrow" panose="020B0606020202030204" pitchFamily="34" charset="0"/>
              </a:rPr>
              <a:t>beast’s </a:t>
            </a:r>
            <a:r>
              <a:rPr lang="en-US" dirty="0">
                <a:latin typeface="Arial Narrow" panose="020B0606020202030204" pitchFamily="34" charset="0"/>
              </a:rPr>
              <a:t>great persecution of the </a:t>
            </a:r>
            <a:r>
              <a:rPr lang="en-US" b="1" dirty="0">
                <a:latin typeface="Arial Narrow" panose="020B0606020202030204" pitchFamily="34" charset="0"/>
              </a:rPr>
              <a:t>church.</a:t>
            </a:r>
          </a:p>
          <a:p>
            <a:r>
              <a:rPr lang="en-US" dirty="0">
                <a:latin typeface="Arial Narrow" panose="020B0606020202030204" pitchFamily="34" charset="0"/>
              </a:rPr>
              <a:t>Yet, to this day Satan persecutes God’s children by encouraging them to </a:t>
            </a:r>
            <a:r>
              <a:rPr lang="en-US" b="1" dirty="0">
                <a:latin typeface="Arial Narrow" panose="020B0606020202030204" pitchFamily="34" charset="0"/>
              </a:rPr>
              <a:t>abandon their faith</a:t>
            </a:r>
            <a:r>
              <a:rPr lang="en-US" dirty="0"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749C0-59A7-4A9D-8927-A0EA9E82E02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8742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12:14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2010787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And there were given to the woman the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two wings of the great e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agle, that she might fly into the wilderness unto her place, where she is nourished for </a:t>
            </a:r>
            <a:r>
              <a:rPr lang="en-US" sz="32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a time, and times, and half a time</a:t>
            </a:r>
            <a:r>
              <a:rPr lang="en-US" sz="3200" b="1" i="1" dirty="0">
                <a:latin typeface="Arial Narrow" panose="020B0606020202030204" pitchFamily="34" charset="0"/>
                <a:cs typeface="Arial" panose="020B0604020202020204" pitchFamily="34" charset="0"/>
              </a:rPr>
              <a:t>, from the face of the serpent</a:t>
            </a:r>
            <a:r>
              <a:rPr lang="en-US" sz="3200" i="1" dirty="0">
                <a:latin typeface="Arial Narrow" panose="020B060602020203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2BCBC-FCD3-4BE9-9584-0491F0FFC67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2BD6105-CB1B-41FC-ABF1-D4F54273DE7E}"/>
              </a:ext>
            </a:extLst>
          </p:cNvPr>
          <p:cNvSpPr/>
          <p:nvPr/>
        </p:nvSpPr>
        <p:spPr>
          <a:xfrm>
            <a:off x="6485641" y="5164604"/>
            <a:ext cx="2410713" cy="1009954"/>
          </a:xfrm>
          <a:prstGeom prst="wedgeEllipseCallout">
            <a:avLst>
              <a:gd name="adj1" fmla="val -45639"/>
              <a:gd name="adj2" fmla="val -116210"/>
            </a:avLst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Revelation 11:3; 12:6, 14; 13:5; </a:t>
            </a:r>
            <a:br>
              <a:rPr lang="en-US" dirty="0">
                <a:solidFill>
                  <a:prstClr val="white"/>
                </a:solidFill>
                <a:latin typeface="Calibri"/>
              </a:rPr>
            </a:br>
            <a:r>
              <a:rPr lang="en-US" dirty="0">
                <a:solidFill>
                  <a:prstClr val="white"/>
                </a:solidFill>
                <a:latin typeface="Calibri"/>
              </a:rPr>
              <a:t>cf. Daniel 7:25</a:t>
            </a:r>
          </a:p>
        </p:txBody>
      </p:sp>
    </p:spTree>
    <p:extLst>
      <p:ext uri="{BB962C8B-B14F-4D97-AF65-F5344CB8AC3E}">
        <p14:creationId xmlns:p14="http://schemas.microsoft.com/office/powerpoint/2010/main" val="238142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19 Woman with the Wings of an Ea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1C084D-5F4E-47A8-A381-3B787536215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6075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Flight of the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17394"/>
            <a:ext cx="8572500" cy="5478423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Where she is nourished for </a:t>
            </a:r>
            <a:r>
              <a:rPr lang="en-US" sz="2500" b="1" i="1" dirty="0">
                <a:latin typeface="Arial Narrow" panose="020B0606020202030204" pitchFamily="34" charset="0"/>
              </a:rPr>
              <a:t>a time, and times, and half a time</a:t>
            </a:r>
            <a:r>
              <a:rPr lang="en-US" sz="2500" dirty="0">
                <a:latin typeface="Arial Narrow" panose="020B0606020202030204" pitchFamily="34" charset="0"/>
              </a:rPr>
              <a:t>, from the face of the serpent. Three and a half years is equivalent to 1,260 days (verse 6) and forty-two months occurring elsewhere in the book.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two witnesses shall prophesy 1,260 days (11:3).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holy city shall be trodden under foot forty-two months (11:2; 13:5).</a:t>
            </a:r>
          </a:p>
          <a:p>
            <a:pPr lvl="1"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woman is nourished for a time, times, and half a time (12:6, 14).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</a:t>
            </a:r>
            <a:r>
              <a:rPr lang="en-US" sz="2500" b="1" dirty="0">
                <a:latin typeface="Arial Narrow" panose="020B0606020202030204" pitchFamily="34" charset="0"/>
              </a:rPr>
              <a:t>fourth kingdom </a:t>
            </a:r>
            <a:r>
              <a:rPr lang="en-US" sz="2500" dirty="0">
                <a:latin typeface="Arial Narrow" panose="020B0606020202030204" pitchFamily="34" charset="0"/>
              </a:rPr>
              <a:t>would war against the saints for </a:t>
            </a:r>
            <a:r>
              <a:rPr lang="en-US" sz="2500" i="1" dirty="0">
                <a:latin typeface="Arial Narrow" panose="020B0606020202030204" pitchFamily="34" charset="0"/>
              </a:rPr>
              <a:t>a “</a:t>
            </a:r>
            <a:r>
              <a:rPr lang="en-US" sz="2500" b="1" i="1" dirty="0">
                <a:latin typeface="Arial Narrow" panose="020B0606020202030204" pitchFamily="34" charset="0"/>
              </a:rPr>
              <a:t>time, times, and the dividing of time</a:t>
            </a:r>
            <a:r>
              <a:rPr lang="en-US" sz="2500" i="1" dirty="0">
                <a:latin typeface="Arial Narrow" panose="020B0606020202030204" pitchFamily="34" charset="0"/>
              </a:rPr>
              <a:t>” </a:t>
            </a:r>
            <a:r>
              <a:rPr lang="en-US" sz="2500" b="1" i="1" dirty="0">
                <a:latin typeface="Arial Narrow" panose="020B0606020202030204" pitchFamily="34" charset="0"/>
              </a:rPr>
              <a:t>(Daniel 7:25). </a:t>
            </a:r>
            <a:r>
              <a:rPr lang="en-US" sz="2500" dirty="0">
                <a:latin typeface="Arial Narrow" panose="020B0606020202030204" pitchFamily="34" charset="0"/>
              </a:rPr>
              <a:t>The fulfillment of Daniel’s prophecy is revealed to John. The recipients are under severe persecution from the Roman Empire.</a:t>
            </a:r>
          </a:p>
          <a:p>
            <a:pPr>
              <a:spcBef>
                <a:spcPts val="0"/>
              </a:spcBef>
            </a:pPr>
            <a:r>
              <a:rPr lang="en-US" sz="2500" dirty="0">
                <a:latin typeface="Arial Narrow" panose="020B0606020202030204" pitchFamily="34" charset="0"/>
              </a:rPr>
              <a:t>The promise being assured throughout Revelation is that God will </a:t>
            </a:r>
            <a:r>
              <a:rPr lang="en-US" sz="2500">
                <a:latin typeface="Arial Narrow" panose="020B0606020202030204" pitchFamily="34" charset="0"/>
              </a:rPr>
              <a:t>nourish His </a:t>
            </a:r>
            <a:r>
              <a:rPr lang="en-US" sz="2500" dirty="0">
                <a:latin typeface="Arial Narrow" panose="020B0606020202030204" pitchFamily="34" charset="0"/>
              </a:rPr>
              <a:t>people through the time of testing.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37449-DC3B-499D-A395-A756F76B266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7038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Flight of the Woman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8313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God told the people of Israel that He carried them on </a:t>
            </a:r>
            <a:r>
              <a:rPr lang="en-US" b="1" dirty="0">
                <a:latin typeface="Arial Narrow" panose="020B0606020202030204" pitchFamily="34" charset="0"/>
              </a:rPr>
              <a:t>eagles’ wings.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</a:rPr>
              <a:t>(Exodus 19:4)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He </a:t>
            </a:r>
            <a:r>
              <a:rPr lang="en-US" b="1" dirty="0">
                <a:latin typeface="Arial Narrow" panose="020B0606020202030204" pitchFamily="34" charset="0"/>
              </a:rPr>
              <a:t>delivered</a:t>
            </a:r>
            <a:r>
              <a:rPr lang="en-US" dirty="0">
                <a:latin typeface="Arial Narrow" panose="020B0606020202030204" pitchFamily="34" charset="0"/>
              </a:rPr>
              <a:t> them by His power. </a:t>
            </a:r>
            <a:r>
              <a:rPr lang="en-US" b="1" dirty="0">
                <a:latin typeface="Arial Narrow" panose="020B0606020202030204" pitchFamily="34" charset="0"/>
              </a:rPr>
              <a:t>(Deuteronomy 32:11; Psalm 36:7; Isaiah 40:31)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He gives “</a:t>
            </a:r>
            <a:r>
              <a:rPr lang="en-US" b="1" dirty="0">
                <a:latin typeface="Arial Narrow" panose="020B0606020202030204" pitchFamily="34" charset="0"/>
              </a:rPr>
              <a:t>similar refuge</a:t>
            </a:r>
            <a:r>
              <a:rPr lang="en-US" dirty="0">
                <a:latin typeface="Arial Narrow" panose="020B0606020202030204" pitchFamily="34" charset="0"/>
              </a:rPr>
              <a:t>” to the church.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“</a:t>
            </a:r>
            <a:r>
              <a:rPr lang="en-US" i="1" dirty="0">
                <a:latin typeface="Arial Narrow" panose="020B0606020202030204" pitchFamily="34" charset="0"/>
              </a:rPr>
              <a:t>The woman flew into the wilderness to her place.</a:t>
            </a:r>
            <a:r>
              <a:rPr lang="en-US" dirty="0">
                <a:latin typeface="Arial Narrow" panose="020B0606020202030204" pitchFamily="34" charset="0"/>
              </a:rPr>
              <a:t>”</a:t>
            </a:r>
            <a:r>
              <a:rPr lang="en-US" sz="3000" b="1" dirty="0">
                <a:latin typeface="Arial Narrow" panose="020B0606020202030204" pitchFamily="34" charset="0"/>
              </a:rPr>
              <a:t> God’s people flee</a:t>
            </a:r>
            <a:r>
              <a:rPr lang="en-US" sz="3000" dirty="0">
                <a:latin typeface="Arial Narrow" panose="020B0606020202030204" pitchFamily="34" charset="0"/>
              </a:rPr>
              <a:t>; under intense hardship and persecution.</a:t>
            </a:r>
            <a:endParaRPr lang="en-US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anose="020B0606020202030204" pitchFamily="34" charset="0"/>
              </a:rPr>
              <a:t>There, she will be </a:t>
            </a:r>
            <a:r>
              <a:rPr lang="en-US" b="1" dirty="0">
                <a:latin typeface="Arial Narrow" panose="020B0606020202030204" pitchFamily="34" charset="0"/>
              </a:rPr>
              <a:t>nourished.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A37449-DC3B-499D-A395-A756F76B266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5046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34896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The woman now represents those who stand for and with God. (Spiritual Israel)</a:t>
            </a:r>
          </a:p>
          <a:p>
            <a:r>
              <a:rPr lang="en-US" dirty="0">
                <a:latin typeface="Arial Narrow" panose="020B0606020202030204" pitchFamily="34" charset="0"/>
              </a:rPr>
              <a:t>She will be </a:t>
            </a:r>
            <a:r>
              <a:rPr lang="en-US" b="1" dirty="0">
                <a:latin typeface="Arial Narrow" panose="020B0606020202030204" pitchFamily="34" charset="0"/>
              </a:rPr>
              <a:t>protected </a:t>
            </a:r>
            <a:r>
              <a:rPr lang="en-US" dirty="0">
                <a:latin typeface="Arial Narrow" panose="020B0606020202030204" pitchFamily="34" charset="0"/>
              </a:rPr>
              <a:t>by God.</a:t>
            </a:r>
          </a:p>
          <a:p>
            <a:r>
              <a:rPr lang="en-US" dirty="0">
                <a:latin typeface="Arial Narrow" panose="020B0606020202030204" pitchFamily="34" charset="0"/>
              </a:rPr>
              <a:t>She will be able to resist evil and the devil’s scheme. </a:t>
            </a:r>
            <a:r>
              <a:rPr lang="en-US" b="1" dirty="0">
                <a:latin typeface="Arial Narrow" panose="020B0606020202030204" pitchFamily="34" charset="0"/>
              </a:rPr>
              <a:t>(James 4:7-8; 1 Peter 5:8-9)</a:t>
            </a:r>
          </a:p>
          <a:p>
            <a:r>
              <a:rPr lang="en-US" dirty="0">
                <a:latin typeface="Arial Narrow" panose="020B0606020202030204" pitchFamily="34" charset="0"/>
              </a:rPr>
              <a:t>She may suffer </a:t>
            </a:r>
            <a:r>
              <a:rPr lang="en-US" b="1" dirty="0">
                <a:latin typeface="Arial Narrow" panose="020B0606020202030204" pitchFamily="34" charset="0"/>
              </a:rPr>
              <a:t>physical persecution</a:t>
            </a:r>
            <a:r>
              <a:rPr lang="en-US" dirty="0">
                <a:latin typeface="Arial Narrow" panose="020B0606020202030204" pitchFamily="34" charset="0"/>
              </a:rPr>
              <a:t>, but will </a:t>
            </a:r>
            <a:r>
              <a:rPr lang="en-US" b="1" dirty="0">
                <a:latin typeface="Arial Narrow" panose="020B0606020202030204" pitchFamily="34" charset="0"/>
              </a:rPr>
              <a:t>ultimately</a:t>
            </a:r>
            <a:r>
              <a:rPr lang="en-US" dirty="0">
                <a:latin typeface="Arial Narrow" panose="020B0606020202030204" pitchFamily="34" charset="0"/>
              </a:rPr>
              <a:t> be victorious. </a:t>
            </a:r>
            <a:r>
              <a:rPr lang="en-US" b="1" dirty="0">
                <a:latin typeface="Arial Narrow" panose="020B0606020202030204" pitchFamily="34" charset="0"/>
              </a:rPr>
              <a:t>(Romans 8:35-39)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Flight of the Woman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C717FB-7067-4DEF-846A-6E95EC9A198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16233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solidFill>
            <a:schemeClr val="bg1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Revelation 12:15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848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14573" y="221059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And the serpent cast out of his mouth after the woman </a:t>
            </a: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water as a river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, that he might cause her to be carried away by the stream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F69DCB-B28B-4734-8570-DC16A8FC019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Revelation 12</a:t>
            </a:r>
          </a:p>
        </p:txBody>
      </p:sp>
    </p:spTree>
    <p:extLst>
      <p:ext uri="{BB962C8B-B14F-4D97-AF65-F5344CB8AC3E}">
        <p14:creationId xmlns:p14="http://schemas.microsoft.com/office/powerpoint/2010/main" val="31208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1667</Words>
  <Application>Microsoft Office PowerPoint</Application>
  <PresentationFormat>On-screen Show (4:3)</PresentationFormat>
  <Paragraphs>179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Corbel</vt:lpstr>
      <vt:lpstr>Times New Roman</vt:lpstr>
      <vt:lpstr>1_Office Theme</vt:lpstr>
      <vt:lpstr>1_Depth</vt:lpstr>
      <vt:lpstr>Office Theme</vt:lpstr>
      <vt:lpstr>3_Depth</vt:lpstr>
      <vt:lpstr>Depth</vt:lpstr>
      <vt:lpstr>A Study Of  The Book Of Revelation</vt:lpstr>
      <vt:lpstr>Revelation 12:13</vt:lpstr>
      <vt:lpstr>The Woman Persecuted</vt:lpstr>
      <vt:lpstr>Revelation 12:14</vt:lpstr>
      <vt:lpstr>PowerPoint Presentation</vt:lpstr>
      <vt:lpstr>Flight of the Woman</vt:lpstr>
      <vt:lpstr>Flight of the Woman</vt:lpstr>
      <vt:lpstr>Flight of the Woman</vt:lpstr>
      <vt:lpstr>Revelation 12:15</vt:lpstr>
      <vt:lpstr>Revelation 12:16</vt:lpstr>
      <vt:lpstr>PowerPoint Presentation</vt:lpstr>
      <vt:lpstr>The Dragon’s Attempt </vt:lpstr>
      <vt:lpstr>Attempt Thwarted by God</vt:lpstr>
      <vt:lpstr>Revelation 12:17</vt:lpstr>
      <vt:lpstr>Rest of Her “Offspring”</vt:lpstr>
      <vt:lpstr>Summary…</vt:lpstr>
      <vt:lpstr>Summary…</vt:lpstr>
      <vt:lpstr>PowerPoint Presentation</vt:lpstr>
      <vt:lpstr>Chapter 13</vt:lpstr>
      <vt:lpstr>Resources used:</vt:lpstr>
      <vt:lpstr>PowerPoint Presentation</vt:lpstr>
      <vt:lpstr>PowerPoint Presentation</vt:lpstr>
      <vt:lpstr>Revelation</vt:lpstr>
      <vt:lpstr>PowerPoint Presentation</vt:lpstr>
      <vt:lpstr>PowerPoint Presentation</vt:lpstr>
      <vt:lpstr>Book of Revelation: Chapter 13</vt:lpstr>
      <vt:lpstr>Revelation 13:1</vt:lpstr>
      <vt:lpstr>Satan and His Evil Forces</vt:lpstr>
      <vt:lpstr>Satan and His Evil Forces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16</cp:revision>
  <cp:lastPrinted>2021-02-05T20:15:32Z</cp:lastPrinted>
  <dcterms:created xsi:type="dcterms:W3CDTF">2021-01-31T15:55:30Z</dcterms:created>
  <dcterms:modified xsi:type="dcterms:W3CDTF">2021-02-06T02:39:32Z</dcterms:modified>
</cp:coreProperties>
</file>